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00" r:id="rId5"/>
    <p:sldId id="299" r:id="rId6"/>
    <p:sldId id="256" r:id="rId7"/>
    <p:sldId id="287" r:id="rId8"/>
    <p:sldId id="266" r:id="rId9"/>
    <p:sldId id="267" r:id="rId10"/>
    <p:sldId id="268" r:id="rId11"/>
    <p:sldId id="270" r:id="rId12"/>
    <p:sldId id="272" r:id="rId13"/>
    <p:sldId id="295" r:id="rId14"/>
    <p:sldId id="288" r:id="rId15"/>
    <p:sldId id="298" r:id="rId16"/>
  </p:sldIdLst>
  <p:sldSz cx="9144000" cy="6858000" type="screen4x3"/>
  <p:notesSz cx="7086600" cy="94297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E9C"/>
    <a:srgbClr val="EAEAEA"/>
    <a:srgbClr val="7A94C4"/>
    <a:srgbClr val="CCD5E6"/>
    <a:srgbClr val="7D97C5"/>
    <a:srgbClr val="FF6600"/>
    <a:srgbClr val="FFE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5088" autoAdjust="0"/>
  </p:normalViewPr>
  <p:slideViewPr>
    <p:cSldViewPr snapToGrid="0" showGuides="1">
      <p:cViewPr varScale="1">
        <p:scale>
          <a:sx n="86" d="100"/>
          <a:sy n="86" d="100"/>
        </p:scale>
        <p:origin x="-11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4961CB47-B587-4D82-AD82-916E0247B86E}" type="datetimeFigureOut">
              <a:rPr lang="en-US"/>
              <a:pPr>
                <a:defRPr/>
              </a:pPr>
              <a:t>11/6/19</a:t>
            </a:fld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895F368-1CCD-469A-A3FF-432056E303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281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213044CC-3839-45D2-9FC4-8652C2EFD7B8}" type="datetimeFigureOut">
              <a:rPr lang="en-US"/>
              <a:pPr>
                <a:defRPr/>
              </a:pPr>
              <a:t>11/6/19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8025"/>
            <a:ext cx="4714875" cy="3535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79925"/>
            <a:ext cx="5670550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00513D0-2F0A-47F3-8817-23EF113B1F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470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842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39710-364E-412C-AA2F-10C5599D8B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75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D4799-5331-47A1-87B1-B3CF5B76A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15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8BF76-6106-4665-A55B-DD049A8CBA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55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2D03-7DFF-4FB0-850C-6303B7CF8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29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549D-C6AA-4EAC-94C5-AA5E007484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29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BCFF3-D3CE-4886-84B1-C2C99454DC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44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8726E-562E-475B-8440-D14D73BB9E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83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1AF52-25A5-4DBD-916F-2C6D76422C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6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/>
          <p:cNvSpPr>
            <a:spLocks noChangeShapeType="1"/>
          </p:cNvSpPr>
          <p:nvPr userDrawn="1"/>
        </p:nvSpPr>
        <p:spPr bwMode="auto">
          <a:xfrm>
            <a:off x="146050" y="6005513"/>
            <a:ext cx="899795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1398588" y="6075363"/>
            <a:ext cx="52863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1" dirty="0" smtClean="0">
                <a:solidFill>
                  <a:srgbClr val="1F5E9C"/>
                </a:solidFill>
              </a:rPr>
              <a:t>Visit us online - www.DrugFreeCollier.org</a:t>
            </a:r>
          </a:p>
          <a:p>
            <a:pPr eaLnBrk="1" hangingPunct="1">
              <a:defRPr/>
            </a:pPr>
            <a:r>
              <a:rPr lang="en-US" altLang="en-US" sz="1200" b="1" dirty="0" smtClean="0">
                <a:solidFill>
                  <a:srgbClr val="1F5E9C"/>
                </a:solidFill>
              </a:rPr>
              <a:t>p: 239.302.6717   e: info@DrugFreeCollier.org</a:t>
            </a:r>
          </a:p>
          <a:p>
            <a:pPr eaLnBrk="1" hangingPunct="1">
              <a:defRPr/>
            </a:pPr>
            <a:r>
              <a:rPr lang="en-US" altLang="en-US" sz="1200" b="1" dirty="0" smtClean="0">
                <a:solidFill>
                  <a:srgbClr val="1F5E9C"/>
                </a:solidFill>
              </a:rPr>
              <a:t>Naples, Florida, USA</a:t>
            </a:r>
          </a:p>
        </p:txBody>
      </p:sp>
      <p:sp>
        <p:nvSpPr>
          <p:cNvPr id="4" name="Flowchart: Manual Input 3"/>
          <p:cNvSpPr/>
          <p:nvPr userDrawn="1"/>
        </p:nvSpPr>
        <p:spPr>
          <a:xfrm>
            <a:off x="0" y="142464"/>
            <a:ext cx="9144000" cy="959826"/>
          </a:xfrm>
          <a:prstGeom prst="flowChartManualInput">
            <a:avLst/>
          </a:prstGeom>
          <a:solidFill>
            <a:srgbClr val="1F5E9C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72" y="5863596"/>
            <a:ext cx="822889" cy="90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3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4ACC-93CF-4906-80D7-2B132812C9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2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E820E-7A05-4E09-9654-BFAE4FB82F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76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5ADDEF4-348D-4830-8B2F-9E29875F9D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63" r:id="rId7"/>
    <p:sldLayoutId id="2147483859" r:id="rId8"/>
    <p:sldLayoutId id="2147483860" r:id="rId9"/>
    <p:sldLayoutId id="2147483861" r:id="rId10"/>
    <p:sldLayoutId id="214748386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veoralittle@gmail.co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8222" y="1481668"/>
            <a:ext cx="6469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6600"/>
                </a:solidFill>
              </a:rPr>
              <a:t>“Partner UP!”</a:t>
            </a:r>
            <a:endParaRPr lang="en-US" sz="7200" dirty="0">
              <a:solidFill>
                <a:srgbClr val="FF66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120" y="2864554"/>
            <a:ext cx="5425991" cy="17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1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5"/>
          <p:cNvSpPr txBox="1">
            <a:spLocks noChangeArrowheads="1"/>
          </p:cNvSpPr>
          <p:nvPr/>
        </p:nvSpPr>
        <p:spPr bwMode="auto">
          <a:xfrm>
            <a:off x="411163" y="1573213"/>
            <a:ext cx="8535987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705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000" dirty="0" smtClean="0">
                <a:solidFill>
                  <a:srgbClr val="1F5E9C"/>
                </a:solidFill>
              </a:rPr>
              <a:t> A 2014 update to the Safe Drug Act allows pharmacies to collect controlled substances.</a:t>
            </a:r>
          </a:p>
          <a:p>
            <a:pPr marL="184150" lvl="1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2000" dirty="0" smtClean="0">
              <a:solidFill>
                <a:srgbClr val="1F5E9C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000" dirty="0" smtClean="0">
                <a:solidFill>
                  <a:srgbClr val="1F5E9C"/>
                </a:solidFill>
              </a:rPr>
              <a:t>Have on site collections with volunteers and law enforcement when planned.  (next DEA Take Back Program, April 25, 2020)</a:t>
            </a:r>
          </a:p>
          <a:p>
            <a:pPr marL="184150" lvl="1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000" dirty="0" smtClean="0">
                <a:solidFill>
                  <a:srgbClr val="1F5E9C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2000" dirty="0">
              <a:solidFill>
                <a:srgbClr val="1F5E9C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000" dirty="0" smtClean="0">
                <a:solidFill>
                  <a:srgbClr val="1F5E9C"/>
                </a:solidFill>
              </a:rPr>
              <a:t>During 2020, Walgreens, CVS (Target), </a:t>
            </a:r>
            <a:r>
              <a:rPr lang="en-US" altLang="en-US" sz="2000" dirty="0" err="1" smtClean="0">
                <a:solidFill>
                  <a:srgbClr val="1F5E9C"/>
                </a:solidFill>
              </a:rPr>
              <a:t>Walmart</a:t>
            </a:r>
            <a:r>
              <a:rPr lang="en-US" altLang="en-US" sz="2000" dirty="0" smtClean="0">
                <a:solidFill>
                  <a:srgbClr val="1F5E9C"/>
                </a:solidFill>
              </a:rPr>
              <a:t> will open disposal sites.  We will be the directors.</a:t>
            </a:r>
            <a:endParaRPr lang="en-US" altLang="en-US" sz="2000" dirty="0">
              <a:solidFill>
                <a:srgbClr val="1F5E9C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 smtClean="0">
              <a:solidFill>
                <a:srgbClr val="1F5E9C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1F5E9C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1F5E9C"/>
                </a:solidFill>
              </a:rPr>
              <a:t>Secure return mail bag system to conveniently send from home for people who receive prescriptions via mail.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 smtClean="0">
              <a:solidFill>
                <a:srgbClr val="1F5E9C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1F5E9C"/>
                </a:solidFill>
              </a:rPr>
              <a:t>We will coordinate each county that would like to participate</a:t>
            </a:r>
            <a:endParaRPr lang="en-US" altLang="en-US" sz="2000" dirty="0">
              <a:solidFill>
                <a:srgbClr val="1F5E9C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 smtClean="0">
              <a:solidFill>
                <a:srgbClr val="1F5E9C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1F5E9C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1F5E9C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00025" y="342900"/>
            <a:ext cx="8943975" cy="7429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 anchor="ctr"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Solutions, “Partner UP!”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511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7"/>
          <p:cNvSpPr txBox="1">
            <a:spLocks noChangeArrowheads="1"/>
          </p:cNvSpPr>
          <p:nvPr/>
        </p:nvSpPr>
        <p:spPr bwMode="auto">
          <a:xfrm>
            <a:off x="463550" y="1719263"/>
            <a:ext cx="8323263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200" dirty="0">
                <a:solidFill>
                  <a:srgbClr val="1F5E9C"/>
                </a:solidFill>
              </a:rPr>
              <a:t>  Lock up all medications - keep them away from children/teens.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rgbClr val="1F5E9C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200" dirty="0">
                <a:solidFill>
                  <a:srgbClr val="1F5E9C"/>
                </a:solidFill>
              </a:rPr>
              <a:t>  Remember, over-the-counter medications can also be abused.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rgbClr val="1F5E9C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200" dirty="0">
                <a:solidFill>
                  <a:srgbClr val="1F5E9C"/>
                </a:solidFill>
              </a:rPr>
              <a:t>  Keep medications in original containers to prevent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1F5E9C"/>
                </a:solidFill>
              </a:rPr>
              <a:t>   accidental misuse.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rgbClr val="1F5E9C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200" dirty="0">
                <a:solidFill>
                  <a:srgbClr val="1F5E9C"/>
                </a:solidFill>
              </a:rPr>
              <a:t>  Never flush medications down the </a:t>
            </a:r>
            <a:r>
              <a:rPr lang="en-US" altLang="en-US" sz="2200" dirty="0" smtClean="0">
                <a:solidFill>
                  <a:srgbClr val="1F5E9C"/>
                </a:solidFill>
              </a:rPr>
              <a:t>toilet </a:t>
            </a:r>
            <a:r>
              <a:rPr lang="en-US" altLang="en-US" sz="2200" dirty="0">
                <a:solidFill>
                  <a:srgbClr val="1F5E9C"/>
                </a:solidFill>
              </a:rPr>
              <a:t>or put in the </a:t>
            </a:r>
            <a:r>
              <a:rPr lang="en-US" altLang="en-US" sz="2200" dirty="0" smtClean="0">
                <a:solidFill>
                  <a:srgbClr val="1F5E9C"/>
                </a:solidFill>
              </a:rPr>
              <a:t>trash. </a:t>
            </a:r>
            <a:r>
              <a:rPr lang="en-US" altLang="en-US" sz="2200" dirty="0">
                <a:solidFill>
                  <a:srgbClr val="1F5E9C"/>
                </a:solidFill>
              </a:rPr>
              <a:t/>
            </a:r>
            <a:br>
              <a:rPr lang="en-US" altLang="en-US" sz="2200" dirty="0">
                <a:solidFill>
                  <a:srgbClr val="1F5E9C"/>
                </a:solidFill>
              </a:rPr>
            </a:br>
            <a:r>
              <a:rPr lang="en-US" altLang="en-US" sz="2200" dirty="0">
                <a:solidFill>
                  <a:srgbClr val="1F5E9C"/>
                </a:solidFill>
              </a:rPr>
              <a:t>    It is a danger to our environment</a:t>
            </a:r>
            <a:r>
              <a:rPr lang="en-US" altLang="en-US" sz="2200" dirty="0" smtClean="0">
                <a:solidFill>
                  <a:srgbClr val="1F5E9C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200" dirty="0">
                <a:solidFill>
                  <a:srgbClr val="1F5E9C"/>
                </a:solidFill>
              </a:rPr>
              <a:t> </a:t>
            </a:r>
            <a:endParaRPr lang="en-US" altLang="en-US" sz="2200" dirty="0" smtClean="0">
              <a:solidFill>
                <a:srgbClr val="1F5E9C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200" dirty="0" smtClean="0">
                <a:solidFill>
                  <a:srgbClr val="1F5E9C"/>
                </a:solidFill>
              </a:rPr>
              <a:t>  Contact Veora Little, </a:t>
            </a:r>
            <a:r>
              <a:rPr lang="en-US" altLang="en-US" sz="2200" dirty="0" smtClean="0">
                <a:solidFill>
                  <a:srgbClr val="1F5E9C"/>
                </a:solidFill>
                <a:hlinkClick r:id="rId2"/>
              </a:rPr>
              <a:t>veoralittle@gmail.com</a:t>
            </a:r>
            <a:r>
              <a:rPr lang="en-US" altLang="en-US" sz="2200" dirty="0" smtClean="0">
                <a:solidFill>
                  <a:srgbClr val="1F5E9C"/>
                </a:solidFill>
              </a:rPr>
              <a:t> for assistance in your county.  </a:t>
            </a:r>
            <a:endParaRPr lang="en-US" altLang="en-US" sz="2200" dirty="0">
              <a:solidFill>
                <a:srgbClr val="1F5E9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rgbClr val="1F5E9C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00025" y="342900"/>
            <a:ext cx="8943975" cy="7429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 anchor="ctr"/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Think Safety!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00025" y="342900"/>
            <a:ext cx="8943975" cy="7429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 anchor="ctr"/>
          <a:lstStyle/>
          <a:p>
            <a:pPr eaLnBrk="1" hangingPunct="1">
              <a:defRPr/>
            </a:pPr>
            <a:r>
              <a:rPr lang="en-US" sz="2800" b="1" smtClean="0">
                <a:solidFill>
                  <a:schemeClr val="bg1"/>
                </a:solidFill>
                <a:latin typeface="+mj-lt"/>
              </a:rPr>
              <a:t>Operation Medicine Cabinet Drop Off Sites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76" y="1273629"/>
            <a:ext cx="353827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3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9555" y="395111"/>
            <a:ext cx="785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How do YOU help with the OPIOID Epidemic?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128888" y="1412068"/>
            <a:ext cx="7010335" cy="4432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u="sng" dirty="0" smtClean="0">
                <a:solidFill>
                  <a:srgbClr val="3366FF"/>
                </a:solidFill>
              </a:rPr>
              <a:t>START AT HOME</a:t>
            </a:r>
            <a:endParaRPr lang="en-US" sz="2800" b="1" i="1" u="sng" dirty="0">
              <a:solidFill>
                <a:srgbClr val="3366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3366FF"/>
                </a:solidFill>
              </a:rPr>
              <a:t>Centralize </a:t>
            </a:r>
            <a:r>
              <a:rPr lang="en-US" sz="3200" dirty="0">
                <a:solidFill>
                  <a:srgbClr val="3366FF"/>
                </a:solidFill>
              </a:rPr>
              <a:t>all your medications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rgbClr val="3366FF"/>
                </a:solidFill>
              </a:rPr>
              <a:t>Keep </a:t>
            </a:r>
            <a:r>
              <a:rPr lang="en-US" sz="3200" dirty="0" smtClean="0">
                <a:solidFill>
                  <a:srgbClr val="3366FF"/>
                </a:solidFill>
              </a:rPr>
              <a:t>current medications </a:t>
            </a:r>
            <a:r>
              <a:rPr lang="en-US" sz="3200" dirty="0">
                <a:solidFill>
                  <a:srgbClr val="3366FF"/>
                </a:solidFill>
              </a:rPr>
              <a:t>in original containers</a:t>
            </a:r>
            <a:endParaRPr lang="en-US" sz="3200" dirty="0" smtClean="0">
              <a:solidFill>
                <a:srgbClr val="3366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3366FF"/>
                </a:solidFill>
              </a:rPr>
              <a:t>Put </a:t>
            </a:r>
            <a:r>
              <a:rPr lang="en-US" sz="3200" dirty="0">
                <a:solidFill>
                  <a:srgbClr val="3366FF"/>
                </a:solidFill>
              </a:rPr>
              <a:t>the expired or unwanted ones in a zip lock </a:t>
            </a:r>
            <a:r>
              <a:rPr lang="en-US" sz="3200" dirty="0" smtClean="0">
                <a:solidFill>
                  <a:srgbClr val="3366FF"/>
                </a:solidFill>
              </a:rPr>
              <a:t>bag for disposal.</a:t>
            </a:r>
            <a:endParaRPr lang="en-US" sz="3200" dirty="0">
              <a:solidFill>
                <a:srgbClr val="3366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3366FF"/>
                </a:solidFill>
              </a:rPr>
              <a:t>Place current </a:t>
            </a:r>
            <a:r>
              <a:rPr lang="en-US" sz="3200" dirty="0">
                <a:solidFill>
                  <a:srgbClr val="3366FF"/>
                </a:solidFill>
              </a:rPr>
              <a:t>pain </a:t>
            </a:r>
            <a:r>
              <a:rPr lang="en-US" sz="3200" dirty="0" smtClean="0">
                <a:solidFill>
                  <a:srgbClr val="3366FF"/>
                </a:solidFill>
              </a:rPr>
              <a:t>medications (opioids) </a:t>
            </a:r>
            <a:r>
              <a:rPr lang="en-US" sz="3200" dirty="0">
                <a:solidFill>
                  <a:srgbClr val="3366FF"/>
                </a:solidFill>
              </a:rPr>
              <a:t>in locked or very secure </a:t>
            </a:r>
            <a:r>
              <a:rPr lang="en-US" sz="3200" dirty="0" smtClean="0">
                <a:solidFill>
                  <a:srgbClr val="3366FF"/>
                </a:solidFill>
              </a:rPr>
              <a:t>place</a:t>
            </a:r>
            <a:endParaRPr lang="en-US" sz="32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3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Manual Input 16"/>
          <p:cNvSpPr/>
          <p:nvPr/>
        </p:nvSpPr>
        <p:spPr>
          <a:xfrm>
            <a:off x="0" y="4476469"/>
            <a:ext cx="9144000" cy="1310184"/>
          </a:xfrm>
          <a:prstGeom prst="flowChartManualInput">
            <a:avLst/>
          </a:prstGeom>
          <a:solidFill>
            <a:srgbClr val="1F5E9C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0" y="50466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A Prescription for Safe Kids and a Clean Environment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1077913" y="3395663"/>
            <a:ext cx="54451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 eaLnBrk="1" hangingPunct="1">
              <a:defRPr/>
            </a:pPr>
            <a:r>
              <a:rPr lang="en-US" b="1" dirty="0">
                <a:solidFill>
                  <a:srgbClr val="1F5E9C"/>
                </a:solidFill>
                <a:latin typeface="+mj-lt"/>
              </a:rPr>
              <a:t>A Pharmaceutical Take Back Program </a:t>
            </a:r>
            <a:br>
              <a:rPr lang="en-US" b="1" dirty="0">
                <a:solidFill>
                  <a:srgbClr val="1F5E9C"/>
                </a:solidFill>
                <a:latin typeface="+mj-lt"/>
              </a:rPr>
            </a:br>
            <a:r>
              <a:rPr lang="en-US" b="1" dirty="0">
                <a:solidFill>
                  <a:srgbClr val="1F5E9C"/>
                </a:solidFill>
                <a:latin typeface="+mj-lt"/>
              </a:rPr>
              <a:t>brought to you by:</a:t>
            </a:r>
          </a:p>
        </p:txBody>
      </p:sp>
      <p:pic>
        <p:nvPicPr>
          <p:cNvPr id="5125" name="Picture 6" descr="OMC_Registered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388938"/>
            <a:ext cx="6708775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3143250"/>
            <a:ext cx="103028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228600" y="342900"/>
            <a:ext cx="8915400" cy="7429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 anchor="ctr"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What is a Pharmaceutical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Take Back Program?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47" name="Text Box 15"/>
          <p:cNvSpPr txBox="1">
            <a:spLocks noChangeArrowheads="1"/>
          </p:cNvSpPr>
          <p:nvPr/>
        </p:nvSpPr>
        <p:spPr bwMode="auto">
          <a:xfrm>
            <a:off x="114300" y="1728788"/>
            <a:ext cx="8845550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indent="-27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1F5E9C"/>
                </a:solidFill>
              </a:rPr>
              <a:t>Start at HOME, collect your unused and expired medication.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1F5E9C"/>
                </a:solidFill>
              </a:rPr>
              <a:t>Prepare them for disposal at a permanent location or an event.</a:t>
            </a:r>
          </a:p>
          <a:p>
            <a:pPr lvl="1" eaLnBrk="1" hangingPunct="1">
              <a:buFont typeface="Arial" charset="0"/>
              <a:buChar char="•"/>
              <a:defRPr/>
            </a:pPr>
            <a:endParaRPr lang="en-US" dirty="0">
              <a:solidFill>
                <a:srgbClr val="1F5E9C"/>
              </a:solidFill>
            </a:endParaRP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1F5E9C"/>
                </a:solidFill>
              </a:rPr>
              <a:t>Place your necessary medications in a secure or </a:t>
            </a:r>
          </a:p>
          <a:p>
            <a:pPr marL="184150" lvl="1" indent="0" eaLnBrk="1" hangingPunct="1">
              <a:defRPr/>
            </a:pPr>
            <a:r>
              <a:rPr lang="en-US" dirty="0" smtClean="0">
                <a:solidFill>
                  <a:srgbClr val="1F5E9C"/>
                </a:solidFill>
              </a:rPr>
              <a:t>locked area.</a:t>
            </a:r>
            <a:endParaRPr lang="en-US" dirty="0" smtClean="0">
              <a:solidFill>
                <a:srgbClr val="1F5E9C"/>
              </a:solidFill>
            </a:endParaRPr>
          </a:p>
          <a:p>
            <a:pPr lvl="1" eaLnBrk="1" hangingPunct="1">
              <a:buFont typeface="Arial" charset="0"/>
              <a:buChar char="•"/>
              <a:defRPr/>
            </a:pPr>
            <a:endParaRPr lang="en-US" dirty="0">
              <a:solidFill>
                <a:srgbClr val="1F5E9C"/>
              </a:solidFill>
            </a:endParaRP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1F5E9C"/>
                </a:solidFill>
              </a:rPr>
              <a:t>Operation </a:t>
            </a:r>
            <a:r>
              <a:rPr lang="en-US" dirty="0" smtClean="0">
                <a:solidFill>
                  <a:srgbClr val="1F5E9C"/>
                </a:solidFill>
              </a:rPr>
              <a:t>Medicine Cabinet</a:t>
            </a:r>
            <a:r>
              <a:rPr lang="en-US" dirty="0" smtClean="0">
                <a:solidFill>
                  <a:srgbClr val="1F5E9C"/>
                </a:solidFill>
                <a:latin typeface="Calibri" pitchFamily="34" charset="0"/>
              </a:rPr>
              <a:t>®</a:t>
            </a:r>
            <a:r>
              <a:rPr lang="en-US" dirty="0" smtClean="0">
                <a:solidFill>
                  <a:srgbClr val="1F5E9C"/>
                </a:solidFill>
              </a:rPr>
              <a:t> (OMC) collects all </a:t>
            </a:r>
            <a:br>
              <a:rPr lang="en-US" dirty="0" smtClean="0">
                <a:solidFill>
                  <a:srgbClr val="1F5E9C"/>
                </a:solidFill>
              </a:rPr>
            </a:br>
            <a:r>
              <a:rPr lang="en-US" dirty="0" smtClean="0">
                <a:solidFill>
                  <a:srgbClr val="1F5E9C"/>
                </a:solidFill>
              </a:rPr>
              <a:t>pharmaceuticals that are expired or unused to prevent </a:t>
            </a:r>
            <a:br>
              <a:rPr lang="en-US" dirty="0" smtClean="0">
                <a:solidFill>
                  <a:srgbClr val="1F5E9C"/>
                </a:solidFill>
              </a:rPr>
            </a:br>
            <a:r>
              <a:rPr lang="en-US" dirty="0" smtClean="0">
                <a:solidFill>
                  <a:srgbClr val="1F5E9C"/>
                </a:solidFill>
              </a:rPr>
              <a:t>flushing or being placed in landfill.</a:t>
            </a:r>
          </a:p>
          <a:p>
            <a:pPr lvl="1" eaLnBrk="1" hangingPunct="1">
              <a:buFont typeface="Arial" charset="0"/>
              <a:buChar char="•"/>
              <a:defRPr/>
            </a:pPr>
            <a:endParaRPr lang="en-US" dirty="0" smtClean="0">
              <a:solidFill>
                <a:srgbClr val="1F5E9C"/>
              </a:solidFill>
            </a:endParaRPr>
          </a:p>
          <a:p>
            <a:pPr marL="184150" lvl="1" indent="0" eaLnBrk="1" hangingPunct="1">
              <a:defRPr/>
            </a:pPr>
            <a:endParaRPr lang="en-US" dirty="0" smtClean="0">
              <a:solidFill>
                <a:srgbClr val="1F5E9C"/>
              </a:solidFill>
            </a:endParaRP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1F5E9C"/>
                </a:solidFill>
              </a:rPr>
              <a:t>All pharmaceuticals are incinerated.</a:t>
            </a:r>
          </a:p>
          <a:p>
            <a:pPr marL="469900" lvl="1" indent="-285750" eaLnBrk="1" hangingPunct="1">
              <a:buFont typeface="Arial"/>
              <a:buChar char="•"/>
              <a:defRPr/>
            </a:pPr>
            <a:endParaRPr lang="en-US" dirty="0">
              <a:solidFill>
                <a:srgbClr val="1F5E9C"/>
              </a:solidFill>
            </a:endParaRPr>
          </a:p>
          <a:p>
            <a:pPr marL="469900" lvl="1" indent="-285750" eaLnBrk="1" hangingPunct="1">
              <a:buFont typeface="Arial"/>
              <a:buChar char="•"/>
              <a:defRPr/>
            </a:pPr>
            <a:r>
              <a:rPr lang="en-US" dirty="0" smtClean="0">
                <a:solidFill>
                  <a:srgbClr val="1F5E9C"/>
                </a:solidFill>
              </a:rPr>
              <a:t>Program evolving from events to permanent boxes at many locations.</a:t>
            </a:r>
          </a:p>
          <a:p>
            <a:pPr marL="469900" lvl="1" indent="-285750" eaLnBrk="1" hangingPunct="1">
              <a:buFont typeface="Arial"/>
              <a:buChar char="•"/>
              <a:defRPr/>
            </a:pPr>
            <a:endParaRPr lang="en-US" dirty="0" smtClean="0">
              <a:solidFill>
                <a:srgbClr val="1F5E9C"/>
              </a:solidFill>
            </a:endParaRPr>
          </a:p>
          <a:p>
            <a:pPr eaLnBrk="1" hangingPunct="1">
              <a:defRPr/>
            </a:pPr>
            <a:r>
              <a:rPr lang="en-US" sz="2200" dirty="0" smtClean="0">
                <a:solidFill>
                  <a:srgbClr val="1F5E9C"/>
                </a:solidFill>
              </a:rPr>
              <a:t/>
            </a:r>
            <a:br>
              <a:rPr lang="en-US" sz="2200" dirty="0" smtClean="0">
                <a:solidFill>
                  <a:srgbClr val="1F5E9C"/>
                </a:solidFill>
              </a:rPr>
            </a:br>
            <a:endParaRPr lang="en-US" sz="2200" dirty="0" smtClean="0">
              <a:solidFill>
                <a:srgbClr val="1F5E9C"/>
              </a:solidFill>
            </a:endParaRPr>
          </a:p>
        </p:txBody>
      </p:sp>
      <p:pic>
        <p:nvPicPr>
          <p:cNvPr id="6" name="Picture 5" descr="IMG_00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1515">
            <a:off x="5676195" y="2682832"/>
            <a:ext cx="2897831" cy="2173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242888" y="328613"/>
            <a:ext cx="8901112" cy="7715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 anchor="ctr"/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What are Pharmaceuticals?</a:t>
            </a:r>
          </a:p>
        </p:txBody>
      </p:sp>
      <p:sp>
        <p:nvSpPr>
          <p:cNvPr id="12291" name="Text Box 15"/>
          <p:cNvSpPr txBox="1">
            <a:spLocks noChangeArrowheads="1"/>
          </p:cNvSpPr>
          <p:nvPr/>
        </p:nvSpPr>
        <p:spPr bwMode="auto">
          <a:xfrm>
            <a:off x="493713" y="1685925"/>
            <a:ext cx="4405312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1F5E9C"/>
                </a:solidFill>
              </a:rPr>
              <a:t>Antibiotics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900" dirty="0">
              <a:solidFill>
                <a:srgbClr val="1F5E9C"/>
              </a:solidFill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1F5E9C"/>
                </a:solidFill>
              </a:rPr>
              <a:t>Anti-inflammatories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900" dirty="0">
              <a:solidFill>
                <a:srgbClr val="1F5E9C"/>
              </a:solidFill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1F5E9C"/>
                </a:solidFill>
              </a:rPr>
              <a:t>Beta-blockers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900" dirty="0">
              <a:solidFill>
                <a:srgbClr val="1F5E9C"/>
              </a:solidFill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1F5E9C"/>
                </a:solidFill>
              </a:rPr>
              <a:t>Anti-depressants (SSRIs)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900" dirty="0">
              <a:solidFill>
                <a:srgbClr val="1F5E9C"/>
              </a:solidFill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1F5E9C"/>
                </a:solidFill>
              </a:rPr>
              <a:t>Steroids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900" dirty="0">
              <a:solidFill>
                <a:srgbClr val="1F5E9C"/>
              </a:solidFill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1F5E9C"/>
                </a:solidFill>
              </a:rPr>
              <a:t>Hormones, estrogen replacements, BC pills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900" dirty="0">
              <a:solidFill>
                <a:srgbClr val="1F5E9C"/>
              </a:solidFill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1F5E9C"/>
                </a:solidFill>
              </a:rPr>
              <a:t>Chemotherapeutics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900" dirty="0">
              <a:solidFill>
                <a:srgbClr val="1F5E9C"/>
              </a:solidFill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1F5E9C"/>
                </a:solidFill>
              </a:rPr>
              <a:t>Stimulants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1F5E9C"/>
                </a:solidFill>
              </a:rPr>
              <a:t/>
            </a:r>
            <a:br>
              <a:rPr lang="en-US" altLang="en-US" sz="2400" dirty="0">
                <a:solidFill>
                  <a:srgbClr val="1F5E9C"/>
                </a:solidFill>
              </a:rPr>
            </a:br>
            <a:endParaRPr lang="en-US" altLang="en-US" sz="2400" dirty="0">
              <a:solidFill>
                <a:srgbClr val="1F5E9C"/>
              </a:solidFill>
            </a:endParaRPr>
          </a:p>
        </p:txBody>
      </p:sp>
      <p:pic>
        <p:nvPicPr>
          <p:cNvPr id="12292" name="Picture 5" descr="tizanidine-stru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1712913"/>
            <a:ext cx="3024187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dru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21132" b="9685"/>
          <a:stretch>
            <a:fillRect/>
          </a:stretch>
        </p:blipFill>
        <p:spPr bwMode="auto">
          <a:xfrm>
            <a:off x="4229100" y="2963863"/>
            <a:ext cx="1979613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C:\Documents and Settings\Workstation\Local Settings\Temporary Internet Files\Content.IE5\P8FC5IL3\MC90043960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3360738"/>
            <a:ext cx="4251325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200025" y="342900"/>
            <a:ext cx="8943975" cy="7429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 anchor="ctr"/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Pharmaceuticals (cont’d)</a:t>
            </a:r>
          </a:p>
        </p:txBody>
      </p:sp>
      <p:sp>
        <p:nvSpPr>
          <p:cNvPr id="13315" name="Text Box 15"/>
          <p:cNvSpPr txBox="1">
            <a:spLocks noChangeArrowheads="1"/>
          </p:cNvSpPr>
          <p:nvPr/>
        </p:nvSpPr>
        <p:spPr bwMode="auto">
          <a:xfrm>
            <a:off x="2971800" y="1985963"/>
            <a:ext cx="5872163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2730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F5E9C"/>
                </a:solidFill>
              </a:rPr>
              <a:t>Wide range of biologically-active chemicals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1000" dirty="0">
              <a:solidFill>
                <a:srgbClr val="1F5E9C"/>
              </a:solidFill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F5E9C"/>
                </a:solidFill>
              </a:rPr>
              <a:t>Three classes by sale/regulation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1F5E9C"/>
                </a:solidFill>
              </a:rPr>
              <a:t>Over the counter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1F5E9C"/>
                </a:solidFill>
              </a:rPr>
              <a:t>Prescription (or “Legend”)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1F5E9C"/>
                </a:solidFill>
              </a:rPr>
              <a:t>Controlled </a:t>
            </a:r>
            <a:r>
              <a:rPr lang="en-US" altLang="en-US" dirty="0" smtClean="0">
                <a:solidFill>
                  <a:srgbClr val="1F5E9C"/>
                </a:solidFill>
              </a:rPr>
              <a:t>Substances (opioids)</a:t>
            </a:r>
            <a:endParaRPr lang="en-US" altLang="en-US" dirty="0">
              <a:solidFill>
                <a:srgbClr val="1F5E9C"/>
              </a:solidFill>
            </a:endParaRP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1000" dirty="0">
              <a:solidFill>
                <a:srgbClr val="1F5E9C"/>
              </a:solidFill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F5E9C"/>
                </a:solidFill>
              </a:rPr>
              <a:t>Some designated as hazardous waste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1F5E9C"/>
                </a:solidFill>
              </a:rPr>
              <a:t/>
            </a:r>
            <a:br>
              <a:rPr lang="en-US" altLang="en-US" sz="2800" dirty="0">
                <a:solidFill>
                  <a:srgbClr val="1F5E9C"/>
                </a:solidFill>
              </a:rPr>
            </a:br>
            <a:endParaRPr lang="en-US" altLang="en-US" sz="2800" dirty="0">
              <a:solidFill>
                <a:srgbClr val="1F5E9C"/>
              </a:solidFill>
            </a:endParaRPr>
          </a:p>
        </p:txBody>
      </p:sp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t="9856" r="29958"/>
          <a:stretch>
            <a:fillRect/>
          </a:stretch>
        </p:blipFill>
        <p:spPr bwMode="auto">
          <a:xfrm>
            <a:off x="244475" y="1971675"/>
            <a:ext cx="2827338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5"/>
          <p:cNvSpPr txBox="1">
            <a:spLocks noChangeArrowheads="1"/>
          </p:cNvSpPr>
          <p:nvPr/>
        </p:nvSpPr>
        <p:spPr bwMode="auto">
          <a:xfrm>
            <a:off x="600075" y="1757363"/>
            <a:ext cx="8086725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2730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1F5E9C"/>
                </a:solidFill>
              </a:rPr>
              <a:t>Controlled Substances</a:t>
            </a:r>
            <a:r>
              <a:rPr lang="en-US" altLang="en-US" sz="2400" dirty="0">
                <a:solidFill>
                  <a:srgbClr val="1F5E9C"/>
                </a:solidFill>
              </a:rPr>
              <a:t/>
            </a:r>
            <a:br>
              <a:rPr lang="en-US" altLang="en-US" sz="2400" dirty="0">
                <a:solidFill>
                  <a:srgbClr val="1F5E9C"/>
                </a:solidFill>
              </a:rPr>
            </a:br>
            <a:r>
              <a:rPr lang="en-US" altLang="en-US" sz="2400" dirty="0">
                <a:solidFill>
                  <a:srgbClr val="1F5E9C"/>
                </a:solidFill>
              </a:rPr>
              <a:t>Regulated by the Federal Drug Enforcement Administration due to potential for abuse.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1F5E9C"/>
              </a:solidFill>
            </a:endParaRPr>
          </a:p>
          <a:p>
            <a:pPr lvl="2" eaLnBrk="1" hangingPunct="1">
              <a:spcBef>
                <a:spcPct val="0"/>
              </a:spcBef>
            </a:pPr>
            <a:r>
              <a:rPr lang="en-US" altLang="en-US" sz="2200" dirty="0">
                <a:solidFill>
                  <a:srgbClr val="1F5E9C"/>
                </a:solidFill>
              </a:rPr>
              <a:t>Schedule I – illegal drugs (ex. Heroin</a:t>
            </a:r>
            <a:r>
              <a:rPr lang="en-US" altLang="en-US" sz="2200" dirty="0" smtClean="0">
                <a:solidFill>
                  <a:srgbClr val="1F5E9C"/>
                </a:solidFill>
              </a:rPr>
              <a:t>, marijuana, </a:t>
            </a:r>
            <a:r>
              <a:rPr lang="en-US" altLang="en-US" sz="2200" dirty="0">
                <a:solidFill>
                  <a:srgbClr val="1F5E9C"/>
                </a:solidFill>
              </a:rPr>
              <a:t>LSD)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2200" dirty="0">
                <a:solidFill>
                  <a:srgbClr val="1F5E9C"/>
                </a:solidFill>
              </a:rPr>
              <a:t>Schedule II – morphine, </a:t>
            </a:r>
            <a:r>
              <a:rPr lang="en-US" altLang="en-US" sz="2200" dirty="0" err="1">
                <a:solidFill>
                  <a:srgbClr val="1F5E9C"/>
                </a:solidFill>
              </a:rPr>
              <a:t>OxyContin</a:t>
            </a:r>
            <a:r>
              <a:rPr lang="en-US" altLang="en-US" sz="2200" dirty="0">
                <a:solidFill>
                  <a:srgbClr val="1F5E9C"/>
                </a:solidFill>
              </a:rPr>
              <a:t>, codeine, Demerol, Ritalin, amphetamines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2200" dirty="0">
                <a:solidFill>
                  <a:srgbClr val="1F5E9C"/>
                </a:solidFill>
              </a:rPr>
              <a:t>Schedule III – Tylenol with codeine, </a:t>
            </a:r>
            <a:r>
              <a:rPr lang="en-US" altLang="en-US" sz="2200" dirty="0" err="1">
                <a:solidFill>
                  <a:srgbClr val="1F5E9C"/>
                </a:solidFill>
              </a:rPr>
              <a:t>Vicodin</a:t>
            </a:r>
            <a:endParaRPr lang="en-US" altLang="en-US" sz="2200" dirty="0">
              <a:solidFill>
                <a:srgbClr val="1F5E9C"/>
              </a:solidFill>
            </a:endParaRPr>
          </a:p>
          <a:p>
            <a:pPr lvl="2" eaLnBrk="1" hangingPunct="1">
              <a:spcBef>
                <a:spcPct val="0"/>
              </a:spcBef>
            </a:pPr>
            <a:r>
              <a:rPr lang="en-US" altLang="en-US" sz="2200" dirty="0">
                <a:solidFill>
                  <a:srgbClr val="1F5E9C"/>
                </a:solidFill>
              </a:rPr>
              <a:t>Schedule IV – benzodiazepines, Valium, Darvon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2200" dirty="0">
                <a:solidFill>
                  <a:srgbClr val="1F5E9C"/>
                </a:solidFill>
              </a:rPr>
              <a:t>Schedule V – codeine cough syrups.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1F5E9C"/>
                </a:solidFill>
              </a:rPr>
              <a:t/>
            </a:r>
            <a:br>
              <a:rPr lang="en-US" altLang="en-US" sz="2800" dirty="0">
                <a:solidFill>
                  <a:srgbClr val="1F5E9C"/>
                </a:solidFill>
              </a:rPr>
            </a:br>
            <a:endParaRPr lang="en-US" altLang="en-US" sz="2800" dirty="0">
              <a:solidFill>
                <a:srgbClr val="1F5E9C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00025" y="342900"/>
            <a:ext cx="8943975" cy="7429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 anchor="ctr"/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Pharmaceuticals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(opioids)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8443" t="9856" r="29958" b="7309"/>
          <a:stretch>
            <a:fillRect/>
          </a:stretch>
        </p:blipFill>
        <p:spPr bwMode="auto">
          <a:xfrm>
            <a:off x="6333565" y="2766875"/>
            <a:ext cx="2810434" cy="322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15"/>
          <p:cNvSpPr txBox="1">
            <a:spLocks noChangeArrowheads="1"/>
          </p:cNvSpPr>
          <p:nvPr/>
        </p:nvSpPr>
        <p:spPr bwMode="auto">
          <a:xfrm>
            <a:off x="134938" y="1355725"/>
            <a:ext cx="8888412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1F5E9C"/>
                </a:solidFill>
              </a:rPr>
              <a:t>Kids think prescription drugs are safe – mom, dad &amp; grandma take them! 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 smtClean="0">
              <a:solidFill>
                <a:srgbClr val="1F5E9C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1F5E9C"/>
                </a:solidFill>
              </a:rPr>
              <a:t>86% of emergency room visits for medicine poisoning were due to a child getting into adult medicine. (National figures 2017)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solidFill>
                <a:srgbClr val="1F5E9C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1F5E9C"/>
                </a:solidFill>
              </a:rPr>
              <a:t>Thirty-six percent of Collier County youth began using some form of drugs at age 13 or younger.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solidFill>
                <a:srgbClr val="1F5E9C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1F5E9C"/>
                </a:solidFill>
              </a:rPr>
              <a:t>Elderly may leave medications out, exposing them to misuse or theft. 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solidFill>
                <a:srgbClr val="1F5E9C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1F5E9C"/>
                </a:solidFill>
              </a:rPr>
              <a:t>Pollution of our waters and our environment.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 smtClean="0">
              <a:solidFill>
                <a:srgbClr val="1F5E9C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1F5E9C"/>
                </a:solidFill>
              </a:rPr>
              <a:t>Florida has the 16</a:t>
            </a:r>
            <a:r>
              <a:rPr lang="en-US" altLang="en-US" sz="2000" baseline="30000" dirty="0" smtClean="0">
                <a:solidFill>
                  <a:srgbClr val="1F5E9C"/>
                </a:solidFill>
              </a:rPr>
              <a:t>th</a:t>
            </a:r>
            <a:r>
              <a:rPr lang="en-US" altLang="en-US" sz="2000" dirty="0" smtClean="0">
                <a:solidFill>
                  <a:srgbClr val="1F5E9C"/>
                </a:solidFill>
              </a:rPr>
              <a:t> Highest Drug Overdose Mortality Rate in the U.S.</a:t>
            </a:r>
          </a:p>
          <a:p>
            <a:pPr marL="184150" lvl="1" indent="0" eaLnBrk="1" hangingPunct="1">
              <a:lnSpc>
                <a:spcPct val="90000"/>
              </a:lnSpc>
              <a:defRPr/>
            </a:pPr>
            <a:endParaRPr lang="en-US" altLang="en-US" sz="2000" dirty="0" smtClean="0">
              <a:solidFill>
                <a:srgbClr val="1F5E9C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1F5E9C"/>
                </a:solidFill>
              </a:rPr>
              <a:t>Prescription drugs are found more often than illicit drugs as being the cause of death or present at death.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 smtClean="0">
              <a:solidFill>
                <a:srgbClr val="1F5E9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1000" dirty="0" smtClean="0">
              <a:solidFill>
                <a:srgbClr val="1F5E9C"/>
              </a:solidFill>
            </a:endParaRPr>
          </a:p>
          <a:p>
            <a:pPr lvl="2" algn="r" eaLnBrk="1" hangingPunct="1">
              <a:lnSpc>
                <a:spcPct val="90000"/>
              </a:lnSpc>
              <a:defRPr/>
            </a:pPr>
            <a:endParaRPr lang="en-US" altLang="en-US" sz="1000" dirty="0" smtClean="0">
              <a:solidFill>
                <a:srgbClr val="1F5E9C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1000" dirty="0" smtClean="0">
                <a:solidFill>
                  <a:srgbClr val="1F5E9C"/>
                </a:solidFill>
              </a:rPr>
              <a:t>	</a:t>
            </a:r>
            <a:endParaRPr lang="en-US" altLang="en-US" sz="2000" dirty="0" smtClean="0">
              <a:solidFill>
                <a:srgbClr val="1F5E9C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200" dirty="0" smtClean="0">
              <a:solidFill>
                <a:srgbClr val="1F5E9C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00025" y="342900"/>
            <a:ext cx="8943975" cy="7429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 anchor="ctr"/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What’s the Problem?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5"/>
          <p:cNvSpPr txBox="1">
            <a:spLocks noChangeArrowheads="1"/>
          </p:cNvSpPr>
          <p:nvPr/>
        </p:nvSpPr>
        <p:spPr bwMode="auto">
          <a:xfrm>
            <a:off x="375213" y="1255437"/>
            <a:ext cx="8571938" cy="463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705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1F5E9C"/>
                </a:solidFill>
              </a:rPr>
              <a:t>OMC events collect </a:t>
            </a:r>
            <a:r>
              <a:rPr lang="en-US" altLang="en-US" sz="2000" u="sng" dirty="0">
                <a:solidFill>
                  <a:srgbClr val="1F5E9C"/>
                </a:solidFill>
              </a:rPr>
              <a:t>all</a:t>
            </a:r>
            <a:r>
              <a:rPr lang="en-US" altLang="en-US" sz="2000" dirty="0">
                <a:solidFill>
                  <a:srgbClr val="1F5E9C"/>
                </a:solidFill>
              </a:rPr>
              <a:t> pharmaceuticals from citizens at convenient locations.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1F5E9C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1F5E9C"/>
                </a:solidFill>
              </a:rPr>
              <a:t>Law enforcement complies with DEA regulations and statutory requirements for handling controlled substances at each event.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1F5E9C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1F5E9C"/>
                </a:solidFill>
              </a:rPr>
              <a:t>We educate </a:t>
            </a:r>
            <a:r>
              <a:rPr lang="en-US" altLang="en-US" sz="2000" dirty="0">
                <a:solidFill>
                  <a:srgbClr val="1F5E9C"/>
                </a:solidFill>
              </a:rPr>
              <a:t>citizens: 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000" dirty="0">
                <a:solidFill>
                  <a:srgbClr val="1F5E9C"/>
                </a:solidFill>
              </a:rPr>
              <a:t>raising awareness of drug and alcohol issues, 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000" dirty="0">
                <a:solidFill>
                  <a:srgbClr val="1F5E9C"/>
                </a:solidFill>
              </a:rPr>
              <a:t>giving safety tips for children and seniors, 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000" dirty="0">
                <a:solidFill>
                  <a:srgbClr val="1F5E9C"/>
                </a:solidFill>
              </a:rPr>
              <a:t>instruction on proper storage (lock up all medications at home) 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000" dirty="0">
                <a:solidFill>
                  <a:srgbClr val="1F5E9C"/>
                </a:solidFill>
              </a:rPr>
              <a:t>proper disposal by incineration not flushing</a:t>
            </a:r>
            <a:r>
              <a:rPr lang="en-US" altLang="en-US" sz="2000" dirty="0" smtClean="0">
                <a:solidFill>
                  <a:srgbClr val="1F5E9C"/>
                </a:solidFill>
              </a:rPr>
              <a:t>.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000" dirty="0" smtClean="0">
                <a:solidFill>
                  <a:srgbClr val="1F5E9C"/>
                </a:solidFill>
              </a:rPr>
              <a:t>Developing a list of permanent sites in your community.</a:t>
            </a:r>
            <a:r>
              <a:rPr lang="en-US" altLang="en-US" dirty="0" smtClean="0">
                <a:solidFill>
                  <a:srgbClr val="1F5E9C"/>
                </a:solidFill>
              </a:rPr>
              <a:t> </a:t>
            </a:r>
            <a:r>
              <a:rPr lang="en-US" altLang="en-US" sz="2000" dirty="0">
                <a:solidFill>
                  <a:srgbClr val="1F5E9C"/>
                </a:solidFill>
              </a:rPr>
              <a:t/>
            </a:r>
            <a:br>
              <a:rPr lang="en-US" altLang="en-US" sz="2000" dirty="0">
                <a:solidFill>
                  <a:srgbClr val="1F5E9C"/>
                </a:solidFill>
              </a:rPr>
            </a:br>
            <a:endParaRPr lang="en-US" altLang="en-US" sz="2000" dirty="0" smtClean="0">
              <a:solidFill>
                <a:srgbClr val="1F5E9C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sz="2000" dirty="0" smtClean="0">
              <a:solidFill>
                <a:srgbClr val="1F5E9C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sz="2000" dirty="0">
              <a:solidFill>
                <a:srgbClr val="1F5E9C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1F5E9C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1F5E9C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00025" y="342900"/>
            <a:ext cx="8943975" cy="7429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 anchor="ctr"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How can you bring awareness to your community?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85DCF208CFB444A89CC1377AF736A4" ma:contentTypeVersion="7" ma:contentTypeDescription="Create a new document." ma:contentTypeScope="" ma:versionID="c2bda7e157b8b22a93f5a3f12671839d">
  <xsd:schema xmlns:xsd="http://www.w3.org/2001/XMLSchema" xmlns:xs="http://www.w3.org/2001/XMLSchema" xmlns:p="http://schemas.microsoft.com/office/2006/metadata/properties" xmlns:ns2="5402b184-dcad-4cf3-b392-dc2248389d9a" xmlns:ns3="40bb9d8c-5576-4ea5-8c4c-65083137bfb8" targetNamespace="http://schemas.microsoft.com/office/2006/metadata/properties" ma:root="true" ma:fieldsID="18063ffdbcfd9748818e7cc939394c87" ns2:_="" ns3:_="">
    <xsd:import namespace="5402b184-dcad-4cf3-b392-dc2248389d9a"/>
    <xsd:import namespace="40bb9d8c-5576-4ea5-8c4c-65083137bf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2b184-dcad-4cf3-b392-dc2248389d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bb9d8c-5576-4ea5-8c4c-65083137bf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4C2B57-87FA-42B6-9F3F-1527C6A928ED}">
  <ds:schemaRefs>
    <ds:schemaRef ds:uri="http://purl.org/dc/dcmitype/"/>
    <ds:schemaRef ds:uri="http://schemas.microsoft.com/office/2006/documentManagement/types"/>
    <ds:schemaRef ds:uri="40bb9d8c-5576-4ea5-8c4c-65083137bfb8"/>
    <ds:schemaRef ds:uri="http://purl.org/dc/elements/1.1/"/>
    <ds:schemaRef ds:uri="http://schemas.microsoft.com/office/2006/metadata/properties"/>
    <ds:schemaRef ds:uri="5402b184-dcad-4cf3-b392-dc2248389d9a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9E39669-6FC0-414C-98CB-E11DF0E9EA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987646-1045-4AAB-ABCE-3F19DA058D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02b184-dcad-4cf3-b392-dc2248389d9a"/>
    <ds:schemaRef ds:uri="40bb9d8c-5576-4ea5-8c4c-65083137bf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16818</TotalTime>
  <Words>552</Words>
  <Application>Microsoft Macintosh PowerPoint</Application>
  <PresentationFormat>On-screen Show (4:3)</PresentationFormat>
  <Paragraphs>116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IT-BCC Collier County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Collier County BCC</dc:creator>
  <cp:lastModifiedBy>Veora Little</cp:lastModifiedBy>
  <cp:revision>206</cp:revision>
  <cp:lastPrinted>2019-11-04T14:59:24Z</cp:lastPrinted>
  <dcterms:created xsi:type="dcterms:W3CDTF">2008-09-10T16:46:26Z</dcterms:created>
  <dcterms:modified xsi:type="dcterms:W3CDTF">2019-11-06T17:21:59Z</dcterms:modified>
</cp:coreProperties>
</file>